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8" r:id="rId1"/>
  </p:sldMasterIdLst>
  <p:notesMasterIdLst>
    <p:notesMasterId r:id="rId13"/>
  </p:notesMasterIdLst>
  <p:handoutMasterIdLst>
    <p:handoutMasterId r:id="rId14"/>
  </p:handoutMasterIdLst>
  <p:sldIdLst>
    <p:sldId id="283" r:id="rId2"/>
    <p:sldId id="260" r:id="rId3"/>
    <p:sldId id="284" r:id="rId4"/>
    <p:sldId id="269" r:id="rId5"/>
    <p:sldId id="263" r:id="rId6"/>
    <p:sldId id="264" r:id="rId7"/>
    <p:sldId id="270" r:id="rId8"/>
    <p:sldId id="278" r:id="rId9"/>
    <p:sldId id="279" r:id="rId10"/>
    <p:sldId id="285" r:id="rId11"/>
    <p:sldId id="273" r:id="rId12"/>
  </p:sldIdLst>
  <p:sldSz cx="9144000" cy="6858000" type="screen4x3"/>
  <p:notesSz cx="6858000" cy="9144000"/>
  <p:embeddedFontLst>
    <p:embeddedFont>
      <p:font typeface=".VnTimeH" panose="020B7200000000000000"/>
      <p:regular r:id="rId15"/>
      <p:bold r:id="rId16"/>
      <p:italic r:id="rId17"/>
      <p:boldItalic r:id="rId18"/>
    </p:embeddedFont>
    <p:embeddedFont>
      <p:font typeface=".VnBahamasBH" panose="020BE200000000000000"/>
      <p:bold r:id="rId19"/>
    </p:embeddedFont>
    <p:embeddedFont>
      <p:font typeface=".VnTime" panose="020B7200000000000000"/>
      <p:regular r:id="rId20"/>
      <p:bold r:id="rId21"/>
      <p:italic r:id="rId22"/>
      <p:boldItalic r:id="rId23"/>
    </p:embeddedFont>
    <p:embeddedFont>
      <p:font typeface=".VnCentury Schoolbook" panose="020BE200000000000000"/>
      <p:regular r:id="rId24"/>
      <p:bold r:id="rId25"/>
      <p:italic r:id="rId26"/>
      <p:boldItalic r:id="rId27"/>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24" autoAdjust="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525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525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525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4D7D56C-0245-4812-9A95-F4F3BA50643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36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36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893B459-49E2-4202-83A8-3E33D13EA77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9986" name="Group 2"/>
          <p:cNvGrpSpPr>
            <a:grpSpLocks/>
          </p:cNvGrpSpPr>
          <p:nvPr/>
        </p:nvGrpSpPr>
        <p:grpSpPr bwMode="auto">
          <a:xfrm>
            <a:off x="-6350" y="20638"/>
            <a:ext cx="9144000" cy="6858000"/>
            <a:chOff x="0" y="0"/>
            <a:chExt cx="5760" cy="4320"/>
          </a:xfrm>
        </p:grpSpPr>
        <p:sp>
          <p:nvSpPr>
            <p:cNvPr id="169987"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8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9989"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9990" name="Group 6"/>
          <p:cNvGrpSpPr>
            <a:grpSpLocks/>
          </p:cNvGrpSpPr>
          <p:nvPr/>
        </p:nvGrpSpPr>
        <p:grpSpPr bwMode="auto">
          <a:xfrm>
            <a:off x="-1588" y="6034088"/>
            <a:ext cx="7845426" cy="850900"/>
            <a:chOff x="0" y="3792"/>
            <a:chExt cx="4942" cy="536"/>
          </a:xfrm>
        </p:grpSpPr>
        <p:sp>
          <p:nvSpPr>
            <p:cNvPr id="16999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9992" name="Group 8"/>
            <p:cNvGrpSpPr>
              <a:grpSpLocks/>
            </p:cNvGrpSpPr>
            <p:nvPr userDrawn="1"/>
          </p:nvGrpSpPr>
          <p:grpSpPr bwMode="auto">
            <a:xfrm>
              <a:off x="2486" y="3792"/>
              <a:ext cx="2456" cy="536"/>
              <a:chOff x="2486" y="3792"/>
              <a:chExt cx="2456" cy="536"/>
            </a:xfrm>
          </p:grpSpPr>
          <p:sp>
            <p:nvSpPr>
              <p:cNvPr id="169993"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4"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5"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6"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7"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999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9999" name="Group 15"/>
          <p:cNvGrpSpPr>
            <a:grpSpLocks/>
          </p:cNvGrpSpPr>
          <p:nvPr/>
        </p:nvGrpSpPr>
        <p:grpSpPr bwMode="auto">
          <a:xfrm>
            <a:off x="627063" y="6021388"/>
            <a:ext cx="5684837" cy="849312"/>
            <a:chOff x="395" y="3793"/>
            <a:chExt cx="3581" cy="535"/>
          </a:xfrm>
        </p:grpSpPr>
        <p:sp>
          <p:nvSpPr>
            <p:cNvPr id="170000"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1"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2"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3"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4"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05"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000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17000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170008" name="Rectangle 24"/>
          <p:cNvSpPr>
            <a:spLocks noGrp="1" noChangeArrowheads="1"/>
          </p:cNvSpPr>
          <p:nvPr>
            <p:ph type="dt" sz="quarter" idx="2"/>
          </p:nvPr>
        </p:nvSpPr>
        <p:spPr/>
        <p:txBody>
          <a:bodyPr/>
          <a:lstStyle>
            <a:lvl1pPr>
              <a:defRPr/>
            </a:lvl1pPr>
          </a:lstStyle>
          <a:p>
            <a:endParaRPr lang="en-US" altLang="en-US"/>
          </a:p>
        </p:txBody>
      </p:sp>
      <p:sp>
        <p:nvSpPr>
          <p:cNvPr id="170009" name="Rectangle 25"/>
          <p:cNvSpPr>
            <a:spLocks noGrp="1" noChangeArrowheads="1"/>
          </p:cNvSpPr>
          <p:nvPr>
            <p:ph type="sldNum" sz="quarter" idx="4"/>
          </p:nvPr>
        </p:nvSpPr>
        <p:spPr/>
        <p:txBody>
          <a:bodyPr/>
          <a:lstStyle>
            <a:lvl1pPr>
              <a:defRPr/>
            </a:lvl1pPr>
          </a:lstStyle>
          <a:p>
            <a:fld id="{0E5764DA-9FD4-456D-A099-761A3407DC88}" type="slidenum">
              <a:rPr lang="en-US" altLang="en-US"/>
              <a:pPr/>
              <a:t>‹#›</a:t>
            </a:fld>
            <a:endParaRPr lang="en-US" altLang="en-US"/>
          </a:p>
        </p:txBody>
      </p:sp>
      <p:sp>
        <p:nvSpPr>
          <p:cNvPr id="170010"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7E3540-9D99-4024-94DE-118CF01712DC}" type="slidenum">
              <a:rPr lang="en-US" altLang="en-US"/>
              <a:pPr/>
              <a:t>‹#›</a:t>
            </a:fld>
            <a:endParaRPr lang="en-US" altLang="en-US"/>
          </a:p>
        </p:txBody>
      </p:sp>
    </p:spTree>
    <p:extLst>
      <p:ext uri="{BB962C8B-B14F-4D97-AF65-F5344CB8AC3E}">
        <p14:creationId xmlns:p14="http://schemas.microsoft.com/office/powerpoint/2010/main" val="174937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D2C8B5-06C3-46CC-B7E7-2D37E284D17F}" type="slidenum">
              <a:rPr lang="en-US" altLang="en-US"/>
              <a:pPr/>
              <a:t>‹#›</a:t>
            </a:fld>
            <a:endParaRPr lang="en-US" altLang="en-US"/>
          </a:p>
        </p:txBody>
      </p:sp>
    </p:spTree>
    <p:extLst>
      <p:ext uri="{BB962C8B-B14F-4D97-AF65-F5344CB8AC3E}">
        <p14:creationId xmlns:p14="http://schemas.microsoft.com/office/powerpoint/2010/main" val="332757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2C181E3-27DB-4D57-ADBA-AE2847DCD6FF}" type="slidenum">
              <a:rPr lang="en-US" altLang="en-US"/>
              <a:pPr/>
              <a:t>‹#›</a:t>
            </a:fld>
            <a:endParaRPr lang="en-US" altLang="en-US"/>
          </a:p>
        </p:txBody>
      </p:sp>
    </p:spTree>
    <p:extLst>
      <p:ext uri="{BB962C8B-B14F-4D97-AF65-F5344CB8AC3E}">
        <p14:creationId xmlns:p14="http://schemas.microsoft.com/office/powerpoint/2010/main" val="356353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24300"/>
            <a:ext cx="4038600" cy="2171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A112DFE-3B80-4DE9-89A3-4BFF24F433A0}" type="slidenum">
              <a:rPr lang="en-US" altLang="en-US"/>
              <a:pPr/>
              <a:t>‹#›</a:t>
            </a:fld>
            <a:endParaRPr lang="en-US" altLang="en-US"/>
          </a:p>
        </p:txBody>
      </p:sp>
    </p:spTree>
    <p:extLst>
      <p:ext uri="{BB962C8B-B14F-4D97-AF65-F5344CB8AC3E}">
        <p14:creationId xmlns:p14="http://schemas.microsoft.com/office/powerpoint/2010/main" val="193135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FDF672-4AB6-4CE6-8421-B16C38A9BCD7}" type="slidenum">
              <a:rPr lang="en-US" altLang="en-US"/>
              <a:pPr/>
              <a:t>‹#›</a:t>
            </a:fld>
            <a:endParaRPr lang="en-US" altLang="en-US"/>
          </a:p>
        </p:txBody>
      </p:sp>
    </p:spTree>
    <p:extLst>
      <p:ext uri="{BB962C8B-B14F-4D97-AF65-F5344CB8AC3E}">
        <p14:creationId xmlns:p14="http://schemas.microsoft.com/office/powerpoint/2010/main" val="48691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97B1C7-4F09-4530-B545-82429C87E748}" type="slidenum">
              <a:rPr lang="en-US" altLang="en-US"/>
              <a:pPr/>
              <a:t>‹#›</a:t>
            </a:fld>
            <a:endParaRPr lang="en-US" altLang="en-US"/>
          </a:p>
        </p:txBody>
      </p:sp>
    </p:spTree>
    <p:extLst>
      <p:ext uri="{BB962C8B-B14F-4D97-AF65-F5344CB8AC3E}">
        <p14:creationId xmlns:p14="http://schemas.microsoft.com/office/powerpoint/2010/main" val="334430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A87B3EB-2A63-404C-A76B-F38016F2A118}" type="slidenum">
              <a:rPr lang="en-US" altLang="en-US"/>
              <a:pPr/>
              <a:t>‹#›</a:t>
            </a:fld>
            <a:endParaRPr lang="en-US" altLang="en-US"/>
          </a:p>
        </p:txBody>
      </p:sp>
    </p:spTree>
    <p:extLst>
      <p:ext uri="{BB962C8B-B14F-4D97-AF65-F5344CB8AC3E}">
        <p14:creationId xmlns:p14="http://schemas.microsoft.com/office/powerpoint/2010/main" val="173338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EBFD228-FF40-4C66-B0D7-B192DE0A423F}" type="slidenum">
              <a:rPr lang="en-US" altLang="en-US"/>
              <a:pPr/>
              <a:t>‹#›</a:t>
            </a:fld>
            <a:endParaRPr lang="en-US" altLang="en-US"/>
          </a:p>
        </p:txBody>
      </p:sp>
    </p:spTree>
    <p:extLst>
      <p:ext uri="{BB962C8B-B14F-4D97-AF65-F5344CB8AC3E}">
        <p14:creationId xmlns:p14="http://schemas.microsoft.com/office/powerpoint/2010/main" val="409682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A0FCABE-C1B4-4724-A017-0FDE177E4950}" type="slidenum">
              <a:rPr lang="en-US" altLang="en-US"/>
              <a:pPr/>
              <a:t>‹#›</a:t>
            </a:fld>
            <a:endParaRPr lang="en-US" altLang="en-US"/>
          </a:p>
        </p:txBody>
      </p:sp>
    </p:spTree>
    <p:extLst>
      <p:ext uri="{BB962C8B-B14F-4D97-AF65-F5344CB8AC3E}">
        <p14:creationId xmlns:p14="http://schemas.microsoft.com/office/powerpoint/2010/main" val="315497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4CC5744-7680-4051-AE06-4ED7A360B141}" type="slidenum">
              <a:rPr lang="en-US" altLang="en-US"/>
              <a:pPr/>
              <a:t>‹#›</a:t>
            </a:fld>
            <a:endParaRPr lang="en-US" altLang="en-US"/>
          </a:p>
        </p:txBody>
      </p:sp>
    </p:spTree>
    <p:extLst>
      <p:ext uri="{BB962C8B-B14F-4D97-AF65-F5344CB8AC3E}">
        <p14:creationId xmlns:p14="http://schemas.microsoft.com/office/powerpoint/2010/main" val="133943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11450A4-4C2C-476E-B28A-B76905767459}" type="slidenum">
              <a:rPr lang="en-US" altLang="en-US"/>
              <a:pPr/>
              <a:t>‹#›</a:t>
            </a:fld>
            <a:endParaRPr lang="en-US" altLang="en-US"/>
          </a:p>
        </p:txBody>
      </p:sp>
    </p:spTree>
    <p:extLst>
      <p:ext uri="{BB962C8B-B14F-4D97-AF65-F5344CB8AC3E}">
        <p14:creationId xmlns:p14="http://schemas.microsoft.com/office/powerpoint/2010/main" val="396414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9D527C6-0AB1-4CD7-A327-7301C1E80DA4}" type="slidenum">
              <a:rPr lang="en-US" altLang="en-US"/>
              <a:pPr/>
              <a:t>‹#›</a:t>
            </a:fld>
            <a:endParaRPr lang="en-US" altLang="en-US"/>
          </a:p>
        </p:txBody>
      </p:sp>
    </p:spTree>
    <p:extLst>
      <p:ext uri="{BB962C8B-B14F-4D97-AF65-F5344CB8AC3E}">
        <p14:creationId xmlns:p14="http://schemas.microsoft.com/office/powerpoint/2010/main" val="12760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68962" name="Group 2"/>
          <p:cNvGrpSpPr>
            <a:grpSpLocks/>
          </p:cNvGrpSpPr>
          <p:nvPr/>
        </p:nvGrpSpPr>
        <p:grpSpPr bwMode="auto">
          <a:xfrm>
            <a:off x="0" y="0"/>
            <a:ext cx="9144000" cy="6858000"/>
            <a:chOff x="0" y="0"/>
            <a:chExt cx="5760" cy="4320"/>
          </a:xfrm>
        </p:grpSpPr>
        <p:sp>
          <p:nvSpPr>
            <p:cNvPr id="168963"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6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8965"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8966" name="Group 6"/>
          <p:cNvGrpSpPr>
            <a:grpSpLocks/>
          </p:cNvGrpSpPr>
          <p:nvPr/>
        </p:nvGrpSpPr>
        <p:grpSpPr bwMode="auto">
          <a:xfrm>
            <a:off x="0" y="6019800"/>
            <a:ext cx="7848600" cy="857250"/>
            <a:chOff x="0" y="3792"/>
            <a:chExt cx="4944" cy="540"/>
          </a:xfrm>
        </p:grpSpPr>
        <p:sp>
          <p:nvSpPr>
            <p:cNvPr id="16896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8968" name="Group 8"/>
            <p:cNvGrpSpPr>
              <a:grpSpLocks/>
            </p:cNvGrpSpPr>
            <p:nvPr userDrawn="1"/>
          </p:nvGrpSpPr>
          <p:grpSpPr bwMode="auto">
            <a:xfrm>
              <a:off x="2486" y="3792"/>
              <a:ext cx="2458" cy="540"/>
              <a:chOff x="2486" y="3792"/>
              <a:chExt cx="2458" cy="540"/>
            </a:xfrm>
          </p:grpSpPr>
          <p:sp>
            <p:nvSpPr>
              <p:cNvPr id="168969"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0"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1"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2"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3"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897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8975" name="Group 15"/>
          <p:cNvGrpSpPr>
            <a:grpSpLocks/>
          </p:cNvGrpSpPr>
          <p:nvPr/>
        </p:nvGrpSpPr>
        <p:grpSpPr bwMode="auto">
          <a:xfrm>
            <a:off x="627063" y="6021388"/>
            <a:ext cx="5684837" cy="849312"/>
            <a:chOff x="395" y="3793"/>
            <a:chExt cx="3581" cy="535"/>
          </a:xfrm>
        </p:grpSpPr>
        <p:sp>
          <p:nvSpPr>
            <p:cNvPr id="168976"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7"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8"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79"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0"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81"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898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8983"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898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16898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16898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9D1DBBD-5DB1-4AD3-ABD6-FD03D2BE9EC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Grp="1" noChangeArrowheads="1"/>
          </p:cNvSpPr>
          <p:nvPr>
            <p:ph type="sldNum" sz="quarter" idx="4"/>
          </p:nvPr>
        </p:nvSpPr>
        <p:spPr/>
        <p:txBody>
          <a:bodyPr/>
          <a:lstStyle/>
          <a:p>
            <a:fld id="{567AD549-3589-495F-81B2-ABCC62315D00}" type="slidenum">
              <a:rPr lang="en-US" altLang="en-US"/>
              <a:pPr/>
              <a:t>1</a:t>
            </a:fld>
            <a:endParaRPr lang="en-US" altLang="en-US"/>
          </a:p>
        </p:txBody>
      </p:sp>
      <p:sp>
        <p:nvSpPr>
          <p:cNvPr id="162818" name="Rectangle 2"/>
          <p:cNvSpPr>
            <a:spLocks noGrp="1" noChangeArrowheads="1"/>
          </p:cNvSpPr>
          <p:nvPr>
            <p:ph type="ctrTitle"/>
          </p:nvPr>
        </p:nvSpPr>
        <p:spPr/>
        <p:txBody>
          <a:bodyPr/>
          <a:lstStyle/>
          <a:p>
            <a:r>
              <a:rPr lang="en-US" altLang="en-US" sz="4800" b="1">
                <a:latin typeface=".VnBahamasBH" pitchFamily="34" charset="0"/>
              </a:rPr>
              <a:t/>
            </a:r>
            <a:br>
              <a:rPr lang="en-US" altLang="en-US" sz="4800" b="1">
                <a:latin typeface=".VnBahamasBH" pitchFamily="34" charset="0"/>
              </a:rPr>
            </a:br>
            <a:r>
              <a:rPr lang="en-US" altLang="en-US" sz="4800" b="1">
                <a:latin typeface=".VnBahamasBH" pitchFamily="34" charset="0"/>
              </a:rPr>
              <a:t/>
            </a:r>
            <a:br>
              <a:rPr lang="en-US" altLang="en-US" sz="4800" b="1">
                <a:latin typeface=".VnBahamasBH" pitchFamily="34" charset="0"/>
              </a:rPr>
            </a:br>
            <a:r>
              <a:rPr lang="en-US" sz="4800" b="1"/>
              <a:t>BÀI 9. TIN HỌC VÀ XÃ HỘI</a:t>
            </a:r>
            <a:endParaRPr lang="en-US" altLang="en-US" sz="4800" b="1">
              <a:latin typeface=".VnBahamasBH"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812D48D-A650-4AFF-822D-BF40ACC517DC}" type="slidenum">
              <a:rPr lang="en-US" altLang="en-US"/>
              <a:pPr/>
              <a:t>10</a:t>
            </a:fld>
            <a:endParaRPr lang="en-US" altLang="en-US"/>
          </a:p>
        </p:txBody>
      </p:sp>
      <p:pic>
        <p:nvPicPr>
          <p:cNvPr id="172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4775"/>
            <a:ext cx="6019800" cy="5281613"/>
          </a:xfrm>
          <a:prstGeom prst="rect">
            <a:avLst/>
          </a:prstGeom>
          <a:noFill/>
          <a:extLst>
            <a:ext uri="{909E8E84-426E-40DD-AFC4-6F175D3DCCD1}">
              <a14:hiddenFill xmlns:a14="http://schemas.microsoft.com/office/drawing/2010/main">
                <a:solidFill>
                  <a:srgbClr val="FFFFFF"/>
                </a:solidFill>
              </a14:hiddenFill>
            </a:ext>
          </a:extLst>
        </p:spPr>
      </p:pic>
      <p:sp>
        <p:nvSpPr>
          <p:cNvPr id="172038" name="Rectangle 6"/>
          <p:cNvSpPr>
            <a:spLocks noChangeArrowheads="1"/>
          </p:cNvSpPr>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b="1"/>
              <a:t>ĐIỆN THOẠI QUA MẠNG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AA7C10A-963A-4F7A-B96C-90B9B6E84C23}" type="slidenum">
              <a:rPr lang="en-US" altLang="en-US"/>
              <a:pPr/>
              <a:t>11</a:t>
            </a:fld>
            <a:endParaRPr lang="en-US" altLang="en-US"/>
          </a:p>
        </p:txBody>
      </p:sp>
      <p:sp>
        <p:nvSpPr>
          <p:cNvPr id="144386" name="Rectangle 2"/>
          <p:cNvSpPr>
            <a:spLocks noGrp="1" noChangeArrowheads="1"/>
          </p:cNvSpPr>
          <p:nvPr>
            <p:ph type="title"/>
          </p:nvPr>
        </p:nvSpPr>
        <p:spPr/>
        <p:txBody>
          <a:bodyPr/>
          <a:lstStyle/>
          <a:p>
            <a:r>
              <a:rPr lang="en-US" sz="3200" b="1">
                <a:solidFill>
                  <a:srgbClr val="FFFF00"/>
                </a:solidFill>
              </a:rPr>
              <a:t>3. VĂN HOÁ VÀ PHÁP LUẬT TRONG XÃ HỘI TIN HỌC HOÁ</a:t>
            </a:r>
            <a:endParaRPr lang="en-US" altLang="en-US" sz="3200" b="1">
              <a:solidFill>
                <a:srgbClr val="FFFF00"/>
              </a:solidFill>
              <a:effectLst/>
            </a:endParaRPr>
          </a:p>
        </p:txBody>
      </p:sp>
      <p:sp>
        <p:nvSpPr>
          <p:cNvPr id="144389" name="Rectangle 5"/>
          <p:cNvSpPr>
            <a:spLocks noChangeArrowheads="1"/>
          </p:cNvSpPr>
          <p:nvPr/>
        </p:nvSpPr>
        <p:spPr bwMode="auto">
          <a:xfrm>
            <a:off x="314632" y="1790700"/>
            <a:ext cx="8382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r>
              <a:rPr lang="vi-VN" sz="2800"/>
              <a:t>Trong xã hội tin học hoá, thông tin là tài sản chung của mọi người </a:t>
            </a:r>
            <a:r>
              <a:rPr lang="vi-VN" sz="2800">
                <a:sym typeface="Wingdings" panose="05000000000000000000" pitchFamily="2" charset="2"/>
              </a:rPr>
              <a:t> con người phải có ý thức bảo vệ thông tin.</a:t>
            </a:r>
          </a:p>
          <a:p>
            <a:r>
              <a:rPr lang="en-US" sz="2800"/>
              <a:t>Xã hội phải có những quy định, điều luật để bảo vệ thông tin và xử lí nghiêm tội phạm liên quan đến việc phá hoại thông tin.</a:t>
            </a:r>
          </a:p>
          <a:p>
            <a:r>
              <a:rPr lang="en-US" sz="2800"/>
              <a:t>Giáo dục, đào tạo thế hệ mới có phong cách sống, làm việc khoa học, có tổ chức và trình độ kiến thức phù hợp với một xã hội tin học hoá.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4389">
                                            <p:txEl>
                                              <p:pRg st="0" end="0"/>
                                            </p:txEl>
                                          </p:spTgt>
                                        </p:tgtEl>
                                        <p:attrNameLst>
                                          <p:attrName>style.visibility</p:attrName>
                                        </p:attrNameLst>
                                      </p:cBhvr>
                                      <p:to>
                                        <p:strVal val="visible"/>
                                      </p:to>
                                    </p:set>
                                    <p:animEffect transition="in" filter="slide(fromBottom)">
                                      <p:cBhvr>
                                        <p:cTn id="7" dur="500"/>
                                        <p:tgtEl>
                                          <p:spTgt spid="144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4389">
                                            <p:txEl>
                                              <p:pRg st="1" end="1"/>
                                            </p:txEl>
                                          </p:spTgt>
                                        </p:tgtEl>
                                        <p:attrNameLst>
                                          <p:attrName>style.visibility</p:attrName>
                                        </p:attrNameLst>
                                      </p:cBhvr>
                                      <p:to>
                                        <p:strVal val="visible"/>
                                      </p:to>
                                    </p:set>
                                    <p:animEffect transition="in" filter="slide(fromBottom)">
                                      <p:cBhvr>
                                        <p:cTn id="12" dur="500"/>
                                        <p:tgtEl>
                                          <p:spTgt spid="144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4389">
                                            <p:txEl>
                                              <p:pRg st="2" end="2"/>
                                            </p:txEl>
                                          </p:spTgt>
                                        </p:tgtEl>
                                        <p:attrNameLst>
                                          <p:attrName>style.visibility</p:attrName>
                                        </p:attrNameLst>
                                      </p:cBhvr>
                                      <p:to>
                                        <p:strVal val="visible"/>
                                      </p:to>
                                    </p:set>
                                    <p:animEffect transition="in" filter="slide(fromBottom)">
                                      <p:cBhvr>
                                        <p:cTn id="17" dur="500"/>
                                        <p:tgtEl>
                                          <p:spTgt spid="1443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D8A639-F50C-4844-AA56-F54FDD080907}" type="slidenum">
              <a:rPr lang="en-US" altLang="en-US"/>
              <a:pPr/>
              <a:t>2</a:t>
            </a:fld>
            <a:endParaRPr lang="en-US" altLang="en-US"/>
          </a:p>
        </p:txBody>
      </p:sp>
      <p:sp>
        <p:nvSpPr>
          <p:cNvPr id="91138" name="Rectangle 2"/>
          <p:cNvSpPr>
            <a:spLocks noGrp="1" noChangeArrowheads="1"/>
          </p:cNvSpPr>
          <p:nvPr>
            <p:ph type="title"/>
          </p:nvPr>
        </p:nvSpPr>
        <p:spPr/>
        <p:txBody>
          <a:bodyPr/>
          <a:lstStyle/>
          <a:p>
            <a:r>
              <a:rPr lang="vi-VN" sz="2800" b="1">
                <a:solidFill>
                  <a:srgbClr val="FFFF00"/>
                </a:solidFill>
              </a:rPr>
              <a:t>1. ẢNH HƯỞNG CỦA TIN HỌC ĐỐI VỚI SỰ PHÁT TRIỂN CỦA XÃ HỘI</a:t>
            </a:r>
            <a:endParaRPr lang="en-US" altLang="en-US" sz="2800" b="1">
              <a:solidFill>
                <a:srgbClr val="FFFF00"/>
              </a:solidFill>
            </a:endParaRPr>
          </a:p>
        </p:txBody>
      </p:sp>
      <p:sp>
        <p:nvSpPr>
          <p:cNvPr id="91139" name="Rectangle 3"/>
          <p:cNvSpPr>
            <a:spLocks noGrp="1" noChangeArrowheads="1"/>
          </p:cNvSpPr>
          <p:nvPr>
            <p:ph type="body" idx="1"/>
          </p:nvPr>
        </p:nvSpPr>
        <p:spPr>
          <a:xfrm>
            <a:off x="0" y="1981200"/>
            <a:ext cx="9144000" cy="4724400"/>
          </a:xfrm>
        </p:spPr>
        <p:txBody>
          <a:bodyPr/>
          <a:lstStyle/>
          <a:p>
            <a:r>
              <a:rPr lang="vi-VN" sz="2800" b="1"/>
              <a:t>Tin học được áp dụng trong mọi lĩnh vực xã hội. </a:t>
            </a:r>
          </a:p>
          <a:p>
            <a:r>
              <a:rPr lang="en-US" sz="2800" b="1"/>
              <a:t>Tin học góp phần phát triển kinh tế và giúp nâng cao dân trí.</a:t>
            </a:r>
          </a:p>
          <a:p>
            <a:r>
              <a:rPr lang="vi-VN" sz="2800" b="1"/>
              <a:t>Tin học thúc đẩy khoa học phát triển và ngược lại khoa học thúc đẩy tin học phát triển</a:t>
            </a:r>
          </a:p>
          <a:p>
            <a:r>
              <a:rPr lang="en-US" sz="2800" b="1"/>
              <a:t>Sự phát triển của tin học làm cho xã hội có nhiều nhận thức mới về cách tổ chức các hoạt động. </a:t>
            </a:r>
            <a:r>
              <a:rPr lang="en-US" altLang="en-US" sz="2800" b="1">
                <a:latin typeface=".VnCentury Schoolbook"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arn(inHorizontal)">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barn(inHorizontal)">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barn(inHorizontal)">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barn(inHorizontal)">
                                      <p:cBhvr>
                                        <p:cTn id="22" dur="5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9B3965-F995-4407-B549-AB1F98191DE1}" type="slidenum">
              <a:rPr lang="en-US" altLang="en-US"/>
              <a:pPr/>
              <a:t>3</a:t>
            </a:fld>
            <a:endParaRPr lang="en-US" altLang="en-US"/>
          </a:p>
        </p:txBody>
      </p:sp>
      <p:sp>
        <p:nvSpPr>
          <p:cNvPr id="163842" name="Rectangle 2"/>
          <p:cNvSpPr>
            <a:spLocks noGrp="1" noChangeArrowheads="1"/>
          </p:cNvSpPr>
          <p:nvPr>
            <p:ph type="title"/>
          </p:nvPr>
        </p:nvSpPr>
        <p:spPr>
          <a:xfrm>
            <a:off x="1143000" y="228600"/>
            <a:ext cx="7793038" cy="1462088"/>
          </a:xfrm>
        </p:spPr>
        <p:txBody>
          <a:bodyPr/>
          <a:lstStyle/>
          <a:p>
            <a:r>
              <a:rPr lang="en-US" altLang="en-US" sz="2800">
                <a:latin typeface=".VnTimeH" pitchFamily="34" charset="0"/>
              </a:rPr>
              <a:t> </a:t>
            </a:r>
            <a:r>
              <a:rPr lang="vi-VN" sz="2800"/>
              <a:t>THÁP ÉP PHEN </a:t>
            </a:r>
            <a:br>
              <a:rPr lang="vi-VN" sz="2800"/>
            </a:br>
            <a:r>
              <a:rPr lang="vi-VN" sz="2800"/>
              <a:t>Hệ thống ánh sáng và phun nước được điều khiển bằng máy tính.</a:t>
            </a:r>
            <a:endParaRPr lang="en-US" altLang="en-US" sz="2800">
              <a:latin typeface=".VnTime" pitchFamily="34" charset="0"/>
            </a:endParaRPr>
          </a:p>
        </p:txBody>
      </p:sp>
      <p:sp>
        <p:nvSpPr>
          <p:cNvPr id="163843" name="Rectangle 3"/>
          <p:cNvSpPr>
            <a:spLocks noGrp="1" noChangeArrowheads="1"/>
          </p:cNvSpPr>
          <p:nvPr>
            <p:ph type="body" sz="half" idx="1"/>
          </p:nvPr>
        </p:nvSpPr>
        <p:spPr>
          <a:xfrm>
            <a:off x="457200" y="1600200"/>
            <a:ext cx="4033838" cy="4495800"/>
          </a:xfrm>
        </p:spPr>
        <p:txBody>
          <a:bodyPr/>
          <a:lstStyle/>
          <a:p>
            <a:pPr>
              <a:buFontTx/>
              <a:buNone/>
            </a:pPr>
            <a:r>
              <a:rPr lang="en-US" altLang="en-US" sz="2400">
                <a:latin typeface=".VnTime" pitchFamily="34" charset="0"/>
              </a:rPr>
              <a:t>				 </a:t>
            </a:r>
          </a:p>
          <a:p>
            <a:pPr lvl="4">
              <a:buFontTx/>
              <a:buNone/>
            </a:pPr>
            <a:endParaRPr lang="en-US" altLang="en-US" sz="2400">
              <a:latin typeface=".VnTime" pitchFamily="34" charset="0"/>
            </a:endParaRPr>
          </a:p>
          <a:p>
            <a:pPr>
              <a:buFontTx/>
              <a:buNone/>
            </a:pPr>
            <a:endParaRPr lang="en-US" altLang="en-US" sz="2400"/>
          </a:p>
        </p:txBody>
      </p:sp>
      <p:pic>
        <p:nvPicPr>
          <p:cNvPr id="163844" name="Picture 4" descr="TRAVEL3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2017713"/>
            <a:ext cx="6997700" cy="4535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additive="base">
                                        <p:cTn id="7" dur="500" fill="hold"/>
                                        <p:tgtEl>
                                          <p:spTgt spid="163842"/>
                                        </p:tgtEl>
                                        <p:attrNameLst>
                                          <p:attrName>ppt_x</p:attrName>
                                        </p:attrNameLst>
                                      </p:cBhvr>
                                      <p:tavLst>
                                        <p:tav tm="0">
                                          <p:val>
                                            <p:strVal val="0-#ppt_w/2"/>
                                          </p:val>
                                        </p:tav>
                                        <p:tav tm="100000">
                                          <p:val>
                                            <p:strVal val="#ppt_x"/>
                                          </p:val>
                                        </p:tav>
                                      </p:tavLst>
                                    </p:anim>
                                    <p:anim calcmode="lin" valueType="num">
                                      <p:cBhvr additive="base">
                                        <p:cTn id="8" dur="500" fill="hold"/>
                                        <p:tgtEl>
                                          <p:spTgt spid="1638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63844"/>
                                        </p:tgtEl>
                                        <p:attrNameLst>
                                          <p:attrName>style.visibility</p:attrName>
                                        </p:attrNameLst>
                                      </p:cBhvr>
                                      <p:to>
                                        <p:strVal val="visible"/>
                                      </p:to>
                                    </p:set>
                                    <p:anim calcmode="lin" valueType="num">
                                      <p:cBhvr>
                                        <p:cTn id="13" dur="5000" fill="hold"/>
                                        <p:tgtEl>
                                          <p:spTgt spid="163844"/>
                                        </p:tgtEl>
                                        <p:attrNameLst>
                                          <p:attrName>ppt_w</p:attrName>
                                        </p:attrNameLst>
                                      </p:cBhvr>
                                      <p:tavLst>
                                        <p:tav tm="0" fmla="#ppt_w*sin(2.5*pi*$)">
                                          <p:val>
                                            <p:fltVal val="0"/>
                                          </p:val>
                                        </p:tav>
                                        <p:tav tm="100000">
                                          <p:val>
                                            <p:fltVal val="1"/>
                                          </p:val>
                                        </p:tav>
                                      </p:tavLst>
                                    </p:anim>
                                    <p:anim calcmode="lin" valueType="num">
                                      <p:cBhvr>
                                        <p:cTn id="14" dur="5000" fill="hold"/>
                                        <p:tgtEl>
                                          <p:spTgt spid="1638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F9D2D707-D014-4430-BBF2-8C66B20CD033}" type="slidenum">
              <a:rPr lang="en-US" altLang="en-US"/>
              <a:pPr/>
              <a:t>4</a:t>
            </a:fld>
            <a:endParaRPr lang="en-US" altLang="en-US"/>
          </a:p>
        </p:txBody>
      </p:sp>
      <p:sp>
        <p:nvSpPr>
          <p:cNvPr id="139266" name="Rectangle 2"/>
          <p:cNvSpPr>
            <a:spLocks noGrp="1" noChangeArrowheads="1"/>
          </p:cNvSpPr>
          <p:nvPr>
            <p:ph type="title"/>
          </p:nvPr>
        </p:nvSpPr>
        <p:spPr/>
        <p:txBody>
          <a:bodyPr/>
          <a:lstStyle/>
          <a:p>
            <a:r>
              <a:rPr lang="vi-VN" sz="2000"/>
              <a:t>HỆ THỐNG PHUN NƯỚC TỰ ĐỘNG TẠI CÔNG TI XI MĂNG HOÀNG THẠCH</a:t>
            </a:r>
            <a:br>
              <a:rPr lang="vi-VN" sz="2000"/>
            </a:br>
            <a:r>
              <a:rPr lang="vi-VN" sz="2000"/>
              <a:t>Được điều khiển tự động từ ứng dụng của tin học</a:t>
            </a:r>
            <a:r>
              <a:rPr lang="en-US" altLang="en-US" sz="2000" smtClean="0">
                <a:latin typeface=".VnTime" pitchFamily="34" charset="0"/>
              </a:rPr>
              <a:t>.</a:t>
            </a:r>
            <a:endParaRPr lang="en-US" altLang="en-US" sz="2000">
              <a:latin typeface=".VnTimeH" pitchFamily="34" charset="0"/>
            </a:endParaRPr>
          </a:p>
        </p:txBody>
      </p:sp>
      <p:pic>
        <p:nvPicPr>
          <p:cNvPr id="139270" name="Picture 6" descr="IMG_18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66294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additive="base">
                                        <p:cTn id="7" dur="500" fill="hold"/>
                                        <p:tgtEl>
                                          <p:spTgt spid="139266"/>
                                        </p:tgtEl>
                                        <p:attrNameLst>
                                          <p:attrName>ppt_x</p:attrName>
                                        </p:attrNameLst>
                                      </p:cBhvr>
                                      <p:tavLst>
                                        <p:tav tm="0">
                                          <p:val>
                                            <p:strVal val="0-#ppt_w/2"/>
                                          </p:val>
                                        </p:tav>
                                        <p:tav tm="100000">
                                          <p:val>
                                            <p:strVal val="#ppt_x"/>
                                          </p:val>
                                        </p:tav>
                                      </p:tavLst>
                                    </p:anim>
                                    <p:anim calcmode="lin" valueType="num">
                                      <p:cBhvr additive="base">
                                        <p:cTn id="8" dur="500" fill="hold"/>
                                        <p:tgtEl>
                                          <p:spTgt spid="139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39270"/>
                                        </p:tgtEl>
                                        <p:attrNameLst>
                                          <p:attrName>style.visibility</p:attrName>
                                        </p:attrNameLst>
                                      </p:cBhvr>
                                      <p:to>
                                        <p:strVal val="visible"/>
                                      </p:to>
                                    </p:set>
                                    <p:animEffect transition="in" filter="checkerboard(across)">
                                      <p:cBhvr>
                                        <p:cTn id="13"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74530EF-3B11-4C6D-A347-C6F439172DBE}" type="slidenum">
              <a:rPr lang="en-US" altLang="en-US"/>
              <a:pPr/>
              <a:t>5</a:t>
            </a:fld>
            <a:endParaRPr lang="en-US" altLang="en-US"/>
          </a:p>
        </p:txBody>
      </p:sp>
      <p:sp>
        <p:nvSpPr>
          <p:cNvPr id="132098" name="Rectangle 2"/>
          <p:cNvSpPr>
            <a:spLocks noGrp="1" noChangeArrowheads="1"/>
          </p:cNvSpPr>
          <p:nvPr>
            <p:ph type="title"/>
          </p:nvPr>
        </p:nvSpPr>
        <p:spPr/>
        <p:txBody>
          <a:bodyPr/>
          <a:lstStyle/>
          <a:p>
            <a:r>
              <a:rPr lang="vi-VN" sz="2800"/>
              <a:t>NHÀ GA TOKYO</a:t>
            </a:r>
            <a:br>
              <a:rPr lang="vi-VN" sz="2800"/>
            </a:br>
            <a:r>
              <a:rPr lang="vi-VN" sz="2800"/>
              <a:t>Hàng trăm chuyến tàu chạy qua nhà ga được điều khiển bởi hệ thống tin học hiện đại.</a:t>
            </a:r>
            <a:endParaRPr lang="en-US" altLang="en-US" sz="2800"/>
          </a:p>
        </p:txBody>
      </p:sp>
      <p:sp>
        <p:nvSpPr>
          <p:cNvPr id="132099" name="Rectangle 3"/>
          <p:cNvSpPr>
            <a:spLocks noGrp="1" noChangeArrowheads="1"/>
          </p:cNvSpPr>
          <p:nvPr>
            <p:ph type="body" sz="half" idx="1"/>
          </p:nvPr>
        </p:nvSpPr>
        <p:spPr>
          <a:xfrm>
            <a:off x="457200" y="1600200"/>
            <a:ext cx="4033838" cy="4495800"/>
          </a:xfrm>
        </p:spPr>
        <p:txBody>
          <a:bodyPr/>
          <a:lstStyle/>
          <a:p>
            <a:pPr>
              <a:buFontTx/>
              <a:buNone/>
            </a:pPr>
            <a:r>
              <a:rPr lang="en-US" altLang="en-US" sz="2400">
                <a:latin typeface=".VnTime" pitchFamily="34" charset="0"/>
              </a:rPr>
              <a:t>				 </a:t>
            </a:r>
          </a:p>
          <a:p>
            <a:pPr lvl="4">
              <a:buFontTx/>
              <a:buNone/>
            </a:pPr>
            <a:endParaRPr lang="en-US" altLang="en-US" sz="2400">
              <a:latin typeface=".VnTime" pitchFamily="34" charset="0"/>
            </a:endParaRPr>
          </a:p>
          <a:p>
            <a:pPr>
              <a:buFontTx/>
              <a:buNone/>
            </a:pPr>
            <a:endParaRPr lang="en-US" altLang="en-US" sz="2400"/>
          </a:p>
        </p:txBody>
      </p:sp>
      <p:pic>
        <p:nvPicPr>
          <p:cNvPr id="132100" name="Picture 4" descr="IMG_002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62000" y="1873250"/>
            <a:ext cx="8193088" cy="4659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0-#ppt_w/2"/>
                                          </p:val>
                                        </p:tav>
                                        <p:tav tm="100000">
                                          <p:val>
                                            <p:strVal val="#ppt_x"/>
                                          </p:val>
                                        </p:tav>
                                      </p:tavLst>
                                    </p:anim>
                                    <p:anim calcmode="lin" valueType="num">
                                      <p:cBhvr additive="base">
                                        <p:cTn id="8" dur="500" fill="hold"/>
                                        <p:tgtEl>
                                          <p:spTgt spid="132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132100"/>
                                        </p:tgtEl>
                                        <p:attrNameLst>
                                          <p:attrName>style.visibility</p:attrName>
                                        </p:attrNameLst>
                                      </p:cBhvr>
                                      <p:to>
                                        <p:strVal val="visible"/>
                                      </p:to>
                                    </p:set>
                                    <p:anim calcmode="lin" valueType="num">
                                      <p:cBhvr>
                                        <p:cTn id="13" dur="1000" fill="hold"/>
                                        <p:tgtEl>
                                          <p:spTgt spid="132100"/>
                                        </p:tgtEl>
                                        <p:attrNameLst>
                                          <p:attrName>ppt_w</p:attrName>
                                        </p:attrNameLst>
                                      </p:cBhvr>
                                      <p:tavLst>
                                        <p:tav tm="0">
                                          <p:val>
                                            <p:fltVal val="0"/>
                                          </p:val>
                                        </p:tav>
                                        <p:tav tm="100000">
                                          <p:val>
                                            <p:strVal val="#ppt_w"/>
                                          </p:val>
                                        </p:tav>
                                      </p:tavLst>
                                    </p:anim>
                                    <p:anim calcmode="lin" valueType="num">
                                      <p:cBhvr>
                                        <p:cTn id="14" dur="1000" fill="hold"/>
                                        <p:tgtEl>
                                          <p:spTgt spid="132100"/>
                                        </p:tgtEl>
                                        <p:attrNameLst>
                                          <p:attrName>ppt_h</p:attrName>
                                        </p:attrNameLst>
                                      </p:cBhvr>
                                      <p:tavLst>
                                        <p:tav tm="0">
                                          <p:val>
                                            <p:fltVal val="0"/>
                                          </p:val>
                                        </p:tav>
                                        <p:tav tm="100000">
                                          <p:val>
                                            <p:strVal val="#ppt_h"/>
                                          </p:val>
                                        </p:tav>
                                      </p:tavLst>
                                    </p:anim>
                                    <p:anim calcmode="lin" valueType="num">
                                      <p:cBhvr>
                                        <p:cTn id="15" dur="1000" fill="hold"/>
                                        <p:tgtEl>
                                          <p:spTgt spid="13210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210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B17B4F5-D365-4791-ABBB-D1AC1B860711}" type="slidenum">
              <a:rPr lang="en-US" altLang="en-US"/>
              <a:pPr/>
              <a:t>6</a:t>
            </a:fld>
            <a:endParaRPr lang="en-US" altLang="en-US"/>
          </a:p>
        </p:txBody>
      </p:sp>
      <p:sp>
        <p:nvSpPr>
          <p:cNvPr id="133122" name="Rectangle 2"/>
          <p:cNvSpPr>
            <a:spLocks noGrp="1" noChangeArrowheads="1"/>
          </p:cNvSpPr>
          <p:nvPr>
            <p:ph type="title"/>
          </p:nvPr>
        </p:nvSpPr>
        <p:spPr/>
        <p:txBody>
          <a:bodyPr/>
          <a:lstStyle/>
          <a:p>
            <a:r>
              <a:rPr lang="vi-VN" sz="2400"/>
              <a:t>ÁNH SÁNG THÀNH PHỐ ĐÊM</a:t>
            </a:r>
            <a:br>
              <a:rPr lang="vi-VN" sz="2400"/>
            </a:br>
            <a:r>
              <a:rPr lang="vi-VN" sz="2400"/>
              <a:t>Hệ thống đèn được điều khiển nhờ ứng dụng tin học</a:t>
            </a:r>
            <a:r>
              <a:rPr lang="vi-VN"/>
              <a:t>.</a:t>
            </a:r>
            <a:endParaRPr lang="en-US" altLang="en-US" sz="2800">
              <a:latin typeface=".VnTime" pitchFamily="34" charset="0"/>
            </a:endParaRPr>
          </a:p>
        </p:txBody>
      </p:sp>
      <p:sp>
        <p:nvSpPr>
          <p:cNvPr id="133123" name="Rectangle 3"/>
          <p:cNvSpPr>
            <a:spLocks noGrp="1" noChangeArrowheads="1"/>
          </p:cNvSpPr>
          <p:nvPr>
            <p:ph type="body" sz="half" idx="1"/>
          </p:nvPr>
        </p:nvSpPr>
        <p:spPr>
          <a:xfrm>
            <a:off x="457200" y="1600200"/>
            <a:ext cx="4033838" cy="4495800"/>
          </a:xfrm>
        </p:spPr>
        <p:txBody>
          <a:bodyPr/>
          <a:lstStyle/>
          <a:p>
            <a:pPr>
              <a:buFontTx/>
              <a:buNone/>
            </a:pPr>
            <a:r>
              <a:rPr lang="en-US" altLang="en-US" sz="2400">
                <a:latin typeface=".VnTime" pitchFamily="34" charset="0"/>
              </a:rPr>
              <a:t>					 </a:t>
            </a:r>
          </a:p>
          <a:p>
            <a:pPr lvl="4">
              <a:buFontTx/>
              <a:buNone/>
            </a:pPr>
            <a:endParaRPr lang="en-US" altLang="en-US" sz="2400">
              <a:latin typeface=".VnTime" pitchFamily="34" charset="0"/>
            </a:endParaRPr>
          </a:p>
          <a:p>
            <a:pPr>
              <a:buFontTx/>
              <a:buNone/>
            </a:pPr>
            <a:endParaRPr lang="en-US" altLang="en-US" sz="2400"/>
          </a:p>
        </p:txBody>
      </p:sp>
      <p:pic>
        <p:nvPicPr>
          <p:cNvPr id="133124" name="Picture 4" descr="26604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 y="1781175"/>
            <a:ext cx="8269288" cy="4906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additive="base">
                                        <p:cTn id="7" dur="500" fill="hold"/>
                                        <p:tgtEl>
                                          <p:spTgt spid="133122"/>
                                        </p:tgtEl>
                                        <p:attrNameLst>
                                          <p:attrName>ppt_x</p:attrName>
                                        </p:attrNameLst>
                                      </p:cBhvr>
                                      <p:tavLst>
                                        <p:tav tm="0">
                                          <p:val>
                                            <p:strVal val="0-#ppt_w/2"/>
                                          </p:val>
                                        </p:tav>
                                        <p:tav tm="100000">
                                          <p:val>
                                            <p:strVal val="#ppt_x"/>
                                          </p:val>
                                        </p:tav>
                                      </p:tavLst>
                                    </p:anim>
                                    <p:anim calcmode="lin" valueType="num">
                                      <p:cBhvr additive="base">
                                        <p:cTn id="8" dur="500" fill="hold"/>
                                        <p:tgtEl>
                                          <p:spTgt spid="133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33124"/>
                                        </p:tgtEl>
                                        <p:attrNameLst>
                                          <p:attrName>style.visibility</p:attrName>
                                        </p:attrNameLst>
                                      </p:cBhvr>
                                      <p:to>
                                        <p:strVal val="visible"/>
                                      </p:to>
                                    </p:set>
                                    <p:animEffect transition="in" filter="dissolve">
                                      <p:cBhvr>
                                        <p:cTn id="13" dur="500"/>
                                        <p:tgtEl>
                                          <p:spTgt spid="133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538A4D-001E-4ED6-B674-B7285571F76C}" type="slidenum">
              <a:rPr lang="en-US" altLang="en-US"/>
              <a:pPr/>
              <a:t>7</a:t>
            </a:fld>
            <a:endParaRPr lang="en-US" altLang="en-US"/>
          </a:p>
        </p:txBody>
      </p:sp>
      <p:sp>
        <p:nvSpPr>
          <p:cNvPr id="140290" name="Rectangle 2"/>
          <p:cNvSpPr>
            <a:spLocks noGrp="1" noChangeArrowheads="1"/>
          </p:cNvSpPr>
          <p:nvPr>
            <p:ph type="title"/>
          </p:nvPr>
        </p:nvSpPr>
        <p:spPr>
          <a:xfrm>
            <a:off x="685800" y="-304800"/>
            <a:ext cx="7793038" cy="1462088"/>
          </a:xfrm>
        </p:spPr>
        <p:txBody>
          <a:bodyPr/>
          <a:lstStyle/>
          <a:p>
            <a:r>
              <a:rPr lang="en-US" b="1">
                <a:solidFill>
                  <a:srgbClr val="FFFF00"/>
                </a:solidFill>
              </a:rPr>
              <a:t>2. XÃ HỘI TIN HỌC HOÁ</a:t>
            </a:r>
            <a:endParaRPr lang="en-US" altLang="en-US" sz="2800" b="1">
              <a:solidFill>
                <a:srgbClr val="FFFF00"/>
              </a:solidFill>
            </a:endParaRPr>
          </a:p>
        </p:txBody>
      </p:sp>
      <p:sp>
        <p:nvSpPr>
          <p:cNvPr id="140292" name="Rectangle 4"/>
          <p:cNvSpPr>
            <a:spLocks noChangeArrowheads="1"/>
          </p:cNvSpPr>
          <p:nvPr/>
        </p:nvSpPr>
        <p:spPr bwMode="auto">
          <a:xfrm>
            <a:off x="381000" y="9906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latin typeface="Arial" panose="020B0604020202020204" pitchFamily="34" charset="0"/>
              </a:defRPr>
            </a:lvl9pPr>
          </a:lstStyle>
          <a:p>
            <a:r>
              <a:rPr lang="vi-VN" sz="2400"/>
              <a:t>Các hoạt động chính của xã hội trong thời đại tin học sẽ được điều hành với sự hỗ trợ của các mạng máy tính kết nối thông tin lớn, liên kết các vùng của một lãnh thổ và các giữa các quốc gia với nhau.</a:t>
            </a:r>
          </a:p>
          <a:p>
            <a:r>
              <a:rPr lang="vi-VN" sz="2400"/>
              <a:t>Tạo ra một phương thức giao dịch mới hiệu quả, tiết kiệm thời gian.</a:t>
            </a:r>
          </a:p>
          <a:p>
            <a:r>
              <a:rPr lang="vi-VN" sz="2400"/>
              <a:t>Làm thay đổi cách suy nghĩ và tác phong làm việc của con người, năng suất lao động tăng lên rõ rệt, con người sẽ tập trung chủ yếu vào lao động trí óc.</a:t>
            </a:r>
          </a:p>
          <a:p>
            <a:r>
              <a:rPr lang="vi-VN" sz="2400"/>
              <a:t>Nâng cao chất lượng cuộc sống cho con người, vì nhiều thiết bị dùng cho mục đích sinh hoạt, giải trí đều hoạt động theo chương trình điều khiển.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Effect transition="in" filter="slide(fromBottom)">
                                      <p:cBhvr>
                                        <p:cTn id="7" dur="500"/>
                                        <p:tgtEl>
                                          <p:spTgt spid="140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0292">
                                            <p:txEl>
                                              <p:pRg st="1" end="1"/>
                                            </p:txEl>
                                          </p:spTgt>
                                        </p:tgtEl>
                                        <p:attrNameLst>
                                          <p:attrName>style.visibility</p:attrName>
                                        </p:attrNameLst>
                                      </p:cBhvr>
                                      <p:to>
                                        <p:strVal val="visible"/>
                                      </p:to>
                                    </p:set>
                                    <p:animEffect transition="in" filter="slide(fromBottom)">
                                      <p:cBhvr>
                                        <p:cTn id="12" dur="500"/>
                                        <p:tgtEl>
                                          <p:spTgt spid="1402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0292">
                                            <p:txEl>
                                              <p:pRg st="2" end="2"/>
                                            </p:txEl>
                                          </p:spTgt>
                                        </p:tgtEl>
                                        <p:attrNameLst>
                                          <p:attrName>style.visibility</p:attrName>
                                        </p:attrNameLst>
                                      </p:cBhvr>
                                      <p:to>
                                        <p:strVal val="visible"/>
                                      </p:to>
                                    </p:set>
                                    <p:animEffect transition="in" filter="slide(fromBottom)">
                                      <p:cBhvr>
                                        <p:cTn id="17" dur="500"/>
                                        <p:tgtEl>
                                          <p:spTgt spid="1402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0292">
                                            <p:txEl>
                                              <p:pRg st="3" end="3"/>
                                            </p:txEl>
                                          </p:spTgt>
                                        </p:tgtEl>
                                        <p:attrNameLst>
                                          <p:attrName>style.visibility</p:attrName>
                                        </p:attrNameLst>
                                      </p:cBhvr>
                                      <p:to>
                                        <p:strVal val="visible"/>
                                      </p:to>
                                    </p:set>
                                    <p:animEffect transition="in" filter="slide(fromBottom)">
                                      <p:cBhvr>
                                        <p:cTn id="22" dur="500"/>
                                        <p:tgtEl>
                                          <p:spTgt spid="140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FA79D6-705E-4ACF-B47E-A00635E8FD2D}" type="slidenum">
              <a:rPr lang="en-US" altLang="en-US"/>
              <a:pPr/>
              <a:t>8</a:t>
            </a:fld>
            <a:endParaRPr lang="en-US" altLang="en-US"/>
          </a:p>
        </p:txBody>
      </p:sp>
      <p:sp>
        <p:nvSpPr>
          <p:cNvPr id="154626" name="Rectangle 2"/>
          <p:cNvSpPr>
            <a:spLocks noGrp="1" noChangeArrowheads="1"/>
          </p:cNvSpPr>
          <p:nvPr>
            <p:ph type="title"/>
          </p:nvPr>
        </p:nvSpPr>
        <p:spPr/>
        <p:txBody>
          <a:bodyPr/>
          <a:lstStyle/>
          <a:p>
            <a:r>
              <a:rPr lang="en-US" b="1"/>
              <a:t>BÁN HÀNG QUA MẠNG</a:t>
            </a:r>
            <a:endParaRPr lang="en-US" altLang="en-US" sz="2800" b="1">
              <a:solidFill>
                <a:schemeClr val="tx1"/>
              </a:solidFill>
              <a:effectLst/>
            </a:endParaRPr>
          </a:p>
        </p:txBody>
      </p:sp>
      <p:pic>
        <p:nvPicPr>
          <p:cNvPr id="1546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676400"/>
            <a:ext cx="8574088" cy="480060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17DC99C-01DC-4D49-8145-F870EB587BE0}" type="slidenum">
              <a:rPr lang="en-US" altLang="en-US"/>
              <a:pPr/>
              <a:t>9</a:t>
            </a:fld>
            <a:endParaRPr lang="en-US" altLang="en-US"/>
          </a:p>
        </p:txBody>
      </p:sp>
      <p:sp>
        <p:nvSpPr>
          <p:cNvPr id="155650" name="Rectangle 2"/>
          <p:cNvSpPr>
            <a:spLocks noGrp="1" noChangeArrowheads="1"/>
          </p:cNvSpPr>
          <p:nvPr>
            <p:ph type="title"/>
          </p:nvPr>
        </p:nvSpPr>
        <p:spPr/>
        <p:txBody>
          <a:bodyPr/>
          <a:lstStyle/>
          <a:p>
            <a:r>
              <a:rPr lang="en-US" b="1"/>
              <a:t>TRUYỀN HÌNH QUA MẠNG</a:t>
            </a:r>
            <a:endParaRPr lang="en-US" altLang="en-US" sz="2800" b="1">
              <a:effectLst/>
            </a:endParaRPr>
          </a:p>
        </p:txBody>
      </p:sp>
      <p:pic>
        <p:nvPicPr>
          <p:cNvPr id="15565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828800"/>
            <a:ext cx="8305800" cy="4397375"/>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452</TotalTime>
  <Words>379</Words>
  <Application>Microsoft Office PowerPoint</Application>
  <PresentationFormat>On-screen Show (4:3)</PresentationFormat>
  <Paragraphs>36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.VnTimeH</vt:lpstr>
      <vt:lpstr>.VnBahamasBH</vt:lpstr>
      <vt:lpstr>Wingdings</vt:lpstr>
      <vt:lpstr>.VnTime</vt:lpstr>
      <vt:lpstr>.VnCentury Schoolbook</vt:lpstr>
      <vt:lpstr>Mountain Top</vt:lpstr>
      <vt:lpstr>  BÀI 9. TIN HỌC VÀ XÃ HỘI</vt:lpstr>
      <vt:lpstr>1. ẢNH HƯỞNG CỦA TIN HỌC ĐỐI VỚI SỰ PHÁT TRIỂN CỦA XÃ HỘI</vt:lpstr>
      <vt:lpstr> THÁP ÉP PHEN  Hệ thống ánh sáng và phun nước được điều khiển bằng máy tính.</vt:lpstr>
      <vt:lpstr>HỆ THỐNG PHUN NƯỚC TỰ ĐỘNG TẠI CÔNG TI XI MĂNG HOÀNG THẠCH Được điều khiển tự động từ ứng dụng của tin học.</vt:lpstr>
      <vt:lpstr>NHÀ GA TOKYO Hàng trăm chuyến tàu chạy qua nhà ga được điều khiển bởi hệ thống tin học hiện đại.</vt:lpstr>
      <vt:lpstr>ÁNH SÁNG THÀNH PHỐ ĐÊM Hệ thống đèn được điều khiển nhờ ứng dụng tin học.</vt:lpstr>
      <vt:lpstr>2. XÃ HỘI TIN HỌC HOÁ</vt:lpstr>
      <vt:lpstr>BÁN HÀNG QUA MẠNG</vt:lpstr>
      <vt:lpstr>TRUYỀN HÌNH QUA MẠNG</vt:lpstr>
      <vt:lpstr>PowerPoint Presentation</vt:lpstr>
      <vt:lpstr>3. VĂN HOÁ VÀ PHÁP LUẬT TRONG XÃ HỘI TIN HỌC HOÁ</vt:lpstr>
    </vt:vector>
  </TitlesOfParts>
  <Company>Bao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trß cña tin häc</dc:title>
  <dc:creator>User</dc:creator>
  <cp:lastModifiedBy>MINHHUYGPS</cp:lastModifiedBy>
  <cp:revision>53</cp:revision>
  <dcterms:created xsi:type="dcterms:W3CDTF">2005-11-04T15:35:42Z</dcterms:created>
  <dcterms:modified xsi:type="dcterms:W3CDTF">2021-11-15T23:11:13Z</dcterms:modified>
</cp:coreProperties>
</file>